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Condense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3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6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5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8.xml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7.xml"/><Relationship Id="rId36" Type="http://schemas.openxmlformats.org/officeDocument/2006/relationships/font" Target="fonts/RobotoCondensed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RobotoCondensedLight-boldItalic.fntdata"/><Relationship Id="rId19" Type="http://schemas.openxmlformats.org/officeDocument/2006/relationships/font" Target="fonts/ProximaNova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e54a0cac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e54a0ca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62" name="Google Shape;262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6c9849e8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6c9849e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8d1eb4a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8d1eb4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7544430d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7544430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e8d1eb4a3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e8d1eb4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8d1eb4a3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e8d1eb4a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e8d1eb4a3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e8d1eb4a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jpg"/><Relationship Id="rId6" Type="http://schemas.openxmlformats.org/officeDocument/2006/relationships/hyperlink" Target="https://en.wikipedia.org/wiki/Sliding_puzzl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s://developer.mozilla.org/en-US/docs/Mozilla/Projects/SpiderMonkey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codepen.io/felipeQuiros/pen/YZyzBj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codepen.io/felipeQuiros/pen/qrBNQ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://codepen.io/felipeQuiros/pen/GWdgb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hyperlink" Target="http://codepen.io/felipeQuiros/pen/RpWJmV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hyperlink" Target="http://codepen.io/felipeQuiros/pen/yMeEZq" TargetMode="External"/><Relationship Id="rId7" Type="http://schemas.openxmlformats.org/officeDocument/2006/relationships/hyperlink" Target="http://codepen.io/felipeQuiros/pen/GWZmbj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hyperlink" Target="https://codepen.io/felipeQuiros/pen/ZeWJa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Sliding Puzzle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5">
            <a:alphaModFix/>
          </a:blip>
          <a:srcRect b="4104" l="3294" r="8847" t="0"/>
          <a:stretch/>
        </p:blipFill>
        <p:spPr>
          <a:xfrm>
            <a:off x="5433250" y="1761075"/>
            <a:ext cx="2725950" cy="19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/>
        </p:nvSpPr>
        <p:spPr>
          <a:xfrm>
            <a:off x="547375" y="1819575"/>
            <a:ext cx="44007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combination puzzle that challenges a player to slide pieces along certain routes to establish a certain end-configuration. The pieces to be moved may consist of simple shapes, or they may be imprinted with colors, patterns, sections of a larger picture (like a jigsaw puzzle), numbers, or letters.</a:t>
            </a:r>
            <a:endParaRPr>
              <a:solidFill>
                <a:srgbClr val="3A3A3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400"/>
              <a:buFont typeface="Roboto"/>
              <a:buChar char="-"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Wikipedia</a:t>
            </a:r>
            <a:endParaRPr>
              <a:solidFill>
                <a:srgbClr val="3A3A3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Develop a Sliding Puzzle using HTML,CSS and JS. Please avoid the use of any library or framework.</a:t>
            </a:r>
            <a:endParaRPr b="1">
              <a:solidFill>
                <a:srgbClr val="3A3A3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4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66" name="Google Shape;266;p4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67" name="Google Shape;267;p4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4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69" name="Google Shape;269;p4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44454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8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	JS ECMA 2015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Ecma 2015</a:t>
            </a:r>
            <a:b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ECMAScript 2015 is the sixth edition of the ECMAScript Language Specification standard. It defines the standard for the </a:t>
            </a:r>
            <a:r>
              <a:rPr lang="en" sz="1100" u="sng">
                <a:solidFill>
                  <a:srgbClr val="3F87A6"/>
                </a:solidFill>
                <a:highlight>
                  <a:srgbClr val="FFFFFF"/>
                </a:highlight>
                <a:hlinkClick r:id="rId4"/>
              </a:rPr>
              <a:t>JavaScript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implementation in </a:t>
            </a:r>
            <a:r>
              <a:rPr lang="en" sz="1100" u="sng">
                <a:solidFill>
                  <a:srgbClr val="3F87A6"/>
                </a:solidFill>
                <a:highlight>
                  <a:srgbClr val="FFFFFF"/>
                </a:highlight>
                <a:hlinkClick r:id="rId5"/>
              </a:rPr>
              <a:t>SpiderMonkey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the engine used in Firefox and other Mozilla applications, Chrome’s V8 and so on . . 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903759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Const, Let. Destructuring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226859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Template Literals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6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6" name="Google Shape;16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4866250" y="2940855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Spread - Param handling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4866250" y="3613130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Arrow functions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9" name="Google Shape;169;p37"/>
          <p:cNvSpPr/>
          <p:nvPr/>
        </p:nvSpPr>
        <p:spPr>
          <a:xfrm>
            <a:off x="4866258" y="158618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Symbol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/>
          <p:nvPr/>
        </p:nvSpPr>
        <p:spPr>
          <a:xfrm>
            <a:off x="4177200" y="0"/>
            <a:ext cx="4966800" cy="5143500"/>
          </a:xfrm>
          <a:prstGeom prst="rect">
            <a:avLst/>
          </a:prstGeom>
          <a:solidFill>
            <a:srgbClr val="1B2B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Collections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250">
                <a:solidFill>
                  <a:schemeClr val="dk1"/>
                </a:solidFill>
              </a:rPr>
              <a:t>Const - Let</a:t>
            </a:r>
            <a:endParaRPr sz="3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8" name="Google Shape;1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/>
        </p:nvSpPr>
        <p:spPr>
          <a:xfrm>
            <a:off x="594575" y="1706325"/>
            <a:ext cx="34608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44444"/>
                </a:solidFill>
              </a:rPr>
              <a:t>Const </a:t>
            </a:r>
            <a:r>
              <a:rPr lang="en" sz="1200">
                <a:solidFill>
                  <a:srgbClr val="444444"/>
                </a:solidFill>
              </a:rPr>
              <a:t>:you can only assign once a value in a variable. Only the reference is immutable, the value can change.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44444"/>
                </a:solidFill>
              </a:rPr>
              <a:t>Let</a:t>
            </a:r>
            <a:r>
              <a:rPr lang="en" sz="1200">
                <a:solidFill>
                  <a:srgbClr val="444444"/>
                </a:solidFill>
              </a:rPr>
              <a:t>: </a:t>
            </a:r>
            <a:r>
              <a:rPr lang="en" sz="1200">
                <a:solidFill>
                  <a:schemeClr val="dk1"/>
                </a:solidFill>
              </a:rPr>
              <a:t>The new var but better ;) </a:t>
            </a:r>
            <a:r>
              <a:rPr lang="en" sz="1200">
                <a:solidFill>
                  <a:srgbClr val="444444"/>
                </a:solidFill>
              </a:rPr>
              <a:t>New ability of the variable to be scoped to the block level.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Google Shape;181;p38"/>
          <p:cNvSpPr txBox="1"/>
          <p:nvPr/>
        </p:nvSpPr>
        <p:spPr>
          <a:xfrm>
            <a:off x="4386700" y="1381450"/>
            <a:ext cx="37947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hey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99C794"/>
                </a:solidFill>
                <a:latin typeface="Courier New"/>
                <a:ea typeface="Courier New"/>
                <a:cs typeface="Courier New"/>
                <a:sym typeface="Courier New"/>
              </a:rPr>
              <a:t>Pipo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38"/>
          <p:cNvSpPr txBox="1"/>
          <p:nvPr/>
        </p:nvSpPr>
        <p:spPr>
          <a:xfrm>
            <a:off x="1789625" y="3820350"/>
            <a:ext cx="661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5"/>
              </a:rPr>
              <a:t>Pen</a:t>
            </a:r>
            <a:endParaRPr u="sng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Collections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Destructuring</a:t>
            </a:r>
            <a:endParaRPr b="1" sz="2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/>
        </p:nvSpPr>
        <p:spPr>
          <a:xfrm>
            <a:off x="594575" y="1706325"/>
            <a:ext cx="34608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The </a:t>
            </a:r>
            <a:r>
              <a:rPr b="1" lang="en" sz="1100">
                <a:solidFill>
                  <a:srgbClr val="333333"/>
                </a:solidFill>
                <a:highlight>
                  <a:srgbClr val="FFFFFF"/>
                </a:highlight>
              </a:rPr>
              <a:t>destructuring assignment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syntax is a JavaScript expression that makes it possible to unpack values from arrays, or properties from objects, into distinct variables.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3" name="Google Shape;193;p39"/>
          <p:cNvSpPr/>
          <p:nvPr/>
        </p:nvSpPr>
        <p:spPr>
          <a:xfrm>
            <a:off x="4177200" y="0"/>
            <a:ext cx="4966800" cy="5143500"/>
          </a:xfrm>
          <a:prstGeom prst="rect">
            <a:avLst/>
          </a:prstGeom>
          <a:solidFill>
            <a:srgbClr val="1B2B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9"/>
          <p:cNvSpPr txBox="1"/>
          <p:nvPr/>
        </p:nvSpPr>
        <p:spPr>
          <a:xfrm>
            <a:off x="4368475" y="662400"/>
            <a:ext cx="43182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[one, two] 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F99157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var a = 1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var b = 3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//Easiest way to swap the values ?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//(a = 3 , b = 1)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1789625" y="3820350"/>
            <a:ext cx="661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5"/>
              </a:rPr>
              <a:t>Pen</a:t>
            </a:r>
            <a:endParaRPr u="sng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/>
          <p:nvPr/>
        </p:nvSpPr>
        <p:spPr>
          <a:xfrm>
            <a:off x="4177200" y="0"/>
            <a:ext cx="4966800" cy="5143500"/>
          </a:xfrm>
          <a:prstGeom prst="rect">
            <a:avLst/>
          </a:prstGeom>
          <a:solidFill>
            <a:srgbClr val="1B2B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Collections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Symbol</a:t>
            </a:r>
            <a:endParaRPr b="1" sz="2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4572000" y="1787575"/>
            <a:ext cx="3460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 Symbol(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99C794"/>
                </a:solidFill>
                <a:latin typeface="Courier New"/>
                <a:ea typeface="Courier New"/>
                <a:cs typeface="Courier New"/>
                <a:sym typeface="Courier New"/>
              </a:rPr>
              <a:t>Pipo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CDD3D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300">
                <a:solidFill>
                  <a:srgbClr val="5FB3B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5FB3B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390125" y="1711375"/>
            <a:ext cx="34608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New primitive !. Has the capability to be UNIQUE.</a:t>
            </a:r>
            <a:endParaRPr/>
          </a:p>
        </p:txBody>
      </p:sp>
      <p:sp>
        <p:nvSpPr>
          <p:cNvPr id="208" name="Google Shape;208;p40"/>
          <p:cNvSpPr txBox="1"/>
          <p:nvPr/>
        </p:nvSpPr>
        <p:spPr>
          <a:xfrm>
            <a:off x="1789625" y="3820350"/>
            <a:ext cx="661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5"/>
              </a:rPr>
              <a:t>Pen</a:t>
            </a:r>
            <a:endParaRPr u="sng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Collections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Template literals</a:t>
            </a:r>
            <a:endParaRPr b="1" sz="2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/>
          <p:nvPr/>
        </p:nvSpPr>
        <p:spPr>
          <a:xfrm>
            <a:off x="594575" y="1706325"/>
            <a:ext cx="2868900" cy="24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Template literals are string literals allowing embedded expressions. You can use multi-line strings and string interpolation features with them.</a:t>
            </a:r>
            <a:endParaRPr sz="12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9" name="Google Shape;219;p41"/>
          <p:cNvSpPr/>
          <p:nvPr/>
        </p:nvSpPr>
        <p:spPr>
          <a:xfrm>
            <a:off x="4055425" y="0"/>
            <a:ext cx="5088600" cy="51435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275" y="1901850"/>
            <a:ext cx="4804900" cy="8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/>
        </p:nvSpPr>
        <p:spPr>
          <a:xfrm>
            <a:off x="1789625" y="3820350"/>
            <a:ext cx="661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6"/>
              </a:rPr>
              <a:t>Pen</a:t>
            </a:r>
            <a:endParaRPr u="sng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Collections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Spread and Rest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594575" y="1706325"/>
            <a:ext cx="3460800" cy="26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33333"/>
                </a:solidFill>
                <a:highlight>
                  <a:srgbClr val="FFFFFF"/>
                </a:highlight>
              </a:rPr>
              <a:t>Spread syntax :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allows an iterable such as an array expression or string to be expanded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33333"/>
                </a:solidFill>
                <a:highlight>
                  <a:srgbClr val="FFFFFF"/>
                </a:highlight>
              </a:rPr>
              <a:t>rest parameter :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syntax allows us to represent an indefinite number of arguments as an array.</a:t>
            </a:r>
            <a:endParaRPr sz="12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2" name="Google Shape;232;p42"/>
          <p:cNvSpPr/>
          <p:nvPr/>
        </p:nvSpPr>
        <p:spPr>
          <a:xfrm>
            <a:off x="4055425" y="0"/>
            <a:ext cx="5088600" cy="5143500"/>
          </a:xfrm>
          <a:prstGeom prst="rect">
            <a:avLst/>
          </a:prstGeom>
          <a:solidFill>
            <a:srgbClr val="1D1E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400" y="1630125"/>
            <a:ext cx="4334625" cy="16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/>
        </p:nvSpPr>
        <p:spPr>
          <a:xfrm>
            <a:off x="951425" y="3820350"/>
            <a:ext cx="937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6"/>
              </a:rPr>
              <a:t>Spread</a:t>
            </a:r>
            <a:endParaRPr u="sng">
              <a:solidFill>
                <a:srgbClr val="CC0000"/>
              </a:solidFill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2094775" y="3820350"/>
            <a:ext cx="937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7"/>
              </a:rPr>
              <a:t>Rest</a:t>
            </a:r>
            <a:endParaRPr u="sng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/>
        </p:nvSpPr>
        <p:spPr>
          <a:xfrm>
            <a:off x="377125" y="509650"/>
            <a:ext cx="4987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 Collections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Arrow Functions</a:t>
            </a:r>
            <a:endParaRPr b="1" sz="23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/>
          <p:nvPr/>
        </p:nvSpPr>
        <p:spPr>
          <a:xfrm>
            <a:off x="4055425" y="0"/>
            <a:ext cx="5088600" cy="5143500"/>
          </a:xfrm>
          <a:prstGeom prst="rect">
            <a:avLst/>
          </a:prstGeom>
          <a:solidFill>
            <a:srgbClr val="1D1E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050" y="2288850"/>
            <a:ext cx="2752984" cy="2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/>
        </p:nvSpPr>
        <p:spPr>
          <a:xfrm>
            <a:off x="594575" y="1706325"/>
            <a:ext cx="3152100" cy="26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333333"/>
                </a:solidFill>
                <a:highlight>
                  <a:srgbClr val="FFFFFF"/>
                </a:highlight>
              </a:rPr>
              <a:t>Arrow function expression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has a shorter syntax than a function expression and does not have its own </a:t>
            </a:r>
            <a:r>
              <a:rPr lang="en" sz="11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this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arguments or super. These function expressions are best suited for non-method functions, and they cannot be used as constructors.</a:t>
            </a:r>
            <a:endParaRPr sz="12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43"/>
          <p:cNvSpPr txBox="1"/>
          <p:nvPr/>
        </p:nvSpPr>
        <p:spPr>
          <a:xfrm>
            <a:off x="1789625" y="3820350"/>
            <a:ext cx="6618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CC0000"/>
                </a:solidFill>
                <a:hlinkClick r:id="rId6"/>
              </a:rPr>
              <a:t>Pen</a:t>
            </a:r>
            <a:endParaRPr u="sng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